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9" r:id="rId3"/>
    <p:sldId id="267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8" autoAdjust="0"/>
    <p:restoredTop sz="94660"/>
  </p:normalViewPr>
  <p:slideViewPr>
    <p:cSldViewPr>
      <p:cViewPr>
        <p:scale>
          <a:sx n="80" d="100"/>
          <a:sy n="80" d="100"/>
        </p:scale>
        <p:origin x="-71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E5D94-21C7-40E2-B61D-C5EB33321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88997-3DC7-4E5F-8D95-E24A31AFD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419BF-3C94-4011-9502-EB6DAFE98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1B9BD-B09F-492C-9F45-56960167B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50F0F-214B-4D36-B8EF-EDBF25947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FE870-B7D2-4C0F-BB34-49BA53540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9410E-93CE-427C-91C7-9477B4BB7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CF7F2-3CE9-45A7-9AD7-AB616B0AE5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E006F-2F21-482E-8D5C-A4E521BDD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77DA8-DECD-42B0-99AE-258221341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8DED9-4CC1-4234-B5F4-3EB918A92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03749CB-F960-45FE-AF17-B371084A8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BIMForum</a:t>
            </a:r>
            <a:br>
              <a:rPr lang="en-US" smtClean="0"/>
            </a:br>
            <a:r>
              <a:rPr lang="en-US" smtClean="0"/>
              <a:t>Academic Subforum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458200" cy="1752600"/>
          </a:xfrm>
        </p:spPr>
        <p:txBody>
          <a:bodyPr/>
          <a:lstStyle/>
          <a:p>
            <a:pPr eaLnBrk="1" hangingPunct="1"/>
            <a:r>
              <a:rPr lang="en-US" smtClean="0"/>
              <a:t>Academic Curriculum</a:t>
            </a:r>
          </a:p>
          <a:p>
            <a:pPr eaLnBrk="1" hangingPunct="1"/>
            <a:r>
              <a:rPr lang="en-US" sz="2000" smtClean="0"/>
              <a:t>January 23, 2008, </a:t>
            </a:r>
          </a:p>
          <a:p>
            <a:pPr eaLnBrk="1" hangingPunct="1"/>
            <a:r>
              <a:rPr lang="en-US" sz="2000" smtClean="0"/>
              <a:t>Miami, FL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Definition of BIM-Based Education (*)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A “system” that goes beyond using the software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z="2000" b="1" i="1" smtClean="0"/>
              <a:t>(*) This is just a conceptual definition.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BIM-Based Academic Activity (*)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Few schools but showing fast growth due primarily to: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800" smtClean="0">
                <a:ea typeface="宋体" pitchFamily="2" charset="-122"/>
              </a:rPr>
              <a:t>Industry demand &amp; support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800" smtClean="0">
                <a:ea typeface="宋体" pitchFamily="2" charset="-122"/>
              </a:rPr>
              <a:t>Software availability by few but different vendors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Wide variety of academic courses and projects incorporating the use of BIM-related software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800" smtClean="0">
                <a:ea typeface="宋体" pitchFamily="2" charset="-122"/>
              </a:rPr>
              <a:t>Specific courses teaching BIM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800" smtClean="0">
                <a:ea typeface="宋体" pitchFamily="2" charset="-122"/>
              </a:rPr>
              <a:t>Integrated into the curriculum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800" smtClean="0">
                <a:ea typeface="宋体" pitchFamily="2" charset="-122"/>
              </a:rPr>
              <a:t>“Capstone” course/project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“Silo” mentality prevails among disciplines &amp; departments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Funded research conducted by a few number of universities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b="1" i="1" smtClean="0">
                <a:ea typeface="宋体" pitchFamily="2" charset="-122"/>
              </a:rPr>
              <a:t>(*) Based primarily on BIMForum online survey and personal experience of attendees.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800" b="1" i="1" smtClean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zh-CN" sz="200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Basic Elements for BIM Curricula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Develop a thorough understanding of the lifecycle project development process and the role of owner, designer, builder, users &amp; other parties associated with the project</a:t>
            </a: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Learn the use of BIM-related software</a:t>
            </a: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Incorporate multidisciplinary elements</a:t>
            </a:r>
          </a:p>
          <a:p>
            <a:pPr lvl="1" eaLnBrk="1" hangingPunct="1"/>
            <a:r>
              <a:rPr lang="en-US" altLang="zh-CN" sz="2000" smtClean="0">
                <a:ea typeface="宋体" pitchFamily="2" charset="-122"/>
              </a:rPr>
              <a:t>Within academic units</a:t>
            </a:r>
          </a:p>
          <a:p>
            <a:pPr lvl="1" eaLnBrk="1" hangingPunct="1"/>
            <a:r>
              <a:rPr lang="en-US" altLang="zh-CN" sz="2000" smtClean="0">
                <a:ea typeface="宋体" pitchFamily="2" charset="-122"/>
              </a:rPr>
              <a:t>With the Industry</a:t>
            </a: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Teach &amp; practice integrated behavior</a:t>
            </a:r>
          </a:p>
          <a:p>
            <a:pPr lvl="1" eaLnBrk="1" hangingPunct="1"/>
            <a:r>
              <a:rPr lang="en-US" altLang="zh-CN" sz="2000" smtClean="0">
                <a:ea typeface="宋体" pitchFamily="2" charset="-122"/>
              </a:rPr>
              <a:t>Team members relationships &amp; respect</a:t>
            </a:r>
          </a:p>
          <a:p>
            <a:pPr lvl="1" eaLnBrk="1" hangingPunct="1"/>
            <a:r>
              <a:rPr lang="en-US" altLang="zh-CN" sz="2000" smtClean="0">
                <a:ea typeface="宋体" pitchFamily="2" charset="-122"/>
              </a:rPr>
              <a:t>Teamwork (trust, communication, share information)</a:t>
            </a:r>
          </a:p>
          <a:p>
            <a:pPr lvl="1" eaLnBrk="1" hangingPunct="1"/>
            <a:r>
              <a:rPr lang="en-US" altLang="zh-CN" sz="2000" smtClean="0">
                <a:ea typeface="宋体" pitchFamily="2" charset="-122"/>
              </a:rPr>
              <a:t>Ethics</a:t>
            </a: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Teach how to effectively deal with change</a:t>
            </a: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Tx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31D"/>
      </a:accent1>
      <a:accent2>
        <a:srgbClr val="333399"/>
      </a:accent2>
      <a:accent3>
        <a:srgbClr val="FFFFFF"/>
      </a:accent3>
      <a:accent4>
        <a:srgbClr val="000000"/>
      </a:accent4>
      <a:accent5>
        <a:srgbClr val="FAC8AB"/>
      </a:accent5>
      <a:accent6>
        <a:srgbClr val="2D2D8A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7931D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AC8AB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190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宋体</vt:lpstr>
      <vt:lpstr>Default Design</vt:lpstr>
      <vt:lpstr>BIMForum Academic Subforum</vt:lpstr>
      <vt:lpstr>Definition of BIM-Based Education (*)</vt:lpstr>
      <vt:lpstr>BIM-Based Academic Activity (*)</vt:lpstr>
      <vt:lpstr>Basic Elements for BIM Curricula</vt:lpstr>
    </vt:vector>
  </TitlesOfParts>
  <Company>Worcester Polytechnic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salazar</dc:creator>
  <cp:lastModifiedBy>user</cp:lastModifiedBy>
  <cp:revision>59</cp:revision>
  <dcterms:created xsi:type="dcterms:W3CDTF">2006-12-13T15:00:56Z</dcterms:created>
  <dcterms:modified xsi:type="dcterms:W3CDTF">2009-07-22T23:00:34Z</dcterms:modified>
</cp:coreProperties>
</file>